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282" r:id="rId3"/>
    <p:sldId id="290" r:id="rId4"/>
    <p:sldId id="283" r:id="rId5"/>
    <p:sldId id="291" r:id="rId6"/>
    <p:sldId id="294" r:id="rId7"/>
    <p:sldId id="284" r:id="rId8"/>
    <p:sldId id="296" r:id="rId9"/>
    <p:sldId id="297" r:id="rId10"/>
    <p:sldId id="286" r:id="rId11"/>
    <p:sldId id="301" r:id="rId12"/>
    <p:sldId id="300" r:id="rId13"/>
    <p:sldId id="298" r:id="rId14"/>
    <p:sldId id="302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285" r:id="rId23"/>
    <p:sldId id="311" r:id="rId24"/>
    <p:sldId id="312" r:id="rId25"/>
    <p:sldId id="313" r:id="rId26"/>
    <p:sldId id="287" r:id="rId27"/>
    <p:sldId id="288" r:id="rId28"/>
    <p:sldId id="289" r:id="rId29"/>
    <p:sldId id="315" r:id="rId30"/>
    <p:sldId id="316" r:id="rId31"/>
    <p:sldId id="318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20" d="100"/>
          <a:sy n="120" d="100"/>
        </p:scale>
        <p:origin x="200" y="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ce95441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ce95441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97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ce95441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ce95441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634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ce95441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ce95441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969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13a55df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13a55df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57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13a55df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13a55df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992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13a55df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13a55df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867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1228dcc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1228dcc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329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13a55df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13a55df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36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13a55df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13a55df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98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1228dcc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1228dcc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250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ce95441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ce95441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315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ce954410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ce954410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716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13a55df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13a55df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191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13a55df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13a55df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22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ce954410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ce954410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340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61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13a55df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f13a55df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995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1228dcc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1228dcc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30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391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9856ac011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9856ac011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76a414f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76a414f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ce954410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ce954410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299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876a414f7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876a414f7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876a414f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876a414f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876a414f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876a414f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876a414f7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876a414f7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876a414f7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876a414f7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876a414f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876a414f7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876a414f7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876a414f7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876a414f7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876a414f7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876a414f7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876a414f7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876a414f7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876a414f7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 = enhancer or promotor</a:t>
            </a:r>
          </a:p>
        </p:txBody>
      </p:sp>
    </p:spTree>
    <p:extLst>
      <p:ext uri="{BB962C8B-B14F-4D97-AF65-F5344CB8AC3E}">
        <p14:creationId xmlns:p14="http://schemas.microsoft.com/office/powerpoint/2010/main" val="108914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876a414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876a414f7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ce95441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ce95441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876a414f7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876a414f7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876a414f7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876a414f7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876a414f7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876a414f7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876a414f7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876a414f7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876a414f7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876a414f7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876a414f7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876a414f7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876a414f7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876a414f7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876a414f7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876a414f7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ce954410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ce954410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1448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876a414f7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876a414f7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876a414f7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876a414f7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76a414f7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76a414f7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1228dcc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f1228dcc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ce954410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ce954410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956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ce95441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ce95441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639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ce95441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ce95441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48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7012" y="83344"/>
            <a:ext cx="8636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6785" y="762000"/>
            <a:ext cx="8636100" cy="3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227012" y="4767263"/>
            <a:ext cx="811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K7WKsL3c2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07/s00018-003-3088-6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687525" y="272950"/>
            <a:ext cx="7690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err="1"/>
              <a:t>ChIP</a:t>
            </a:r>
            <a:r>
              <a:rPr lang="en" sz="4800" dirty="0"/>
              <a:t>-seq and ATAC-seq</a:t>
            </a:r>
            <a:endParaRPr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51C7C-55DB-5F73-E57F-246C5491CEAC}"/>
              </a:ext>
            </a:extLst>
          </p:cNvPr>
          <p:cNvSpPr txBox="1"/>
          <p:nvPr/>
        </p:nvSpPr>
        <p:spPr>
          <a:xfrm>
            <a:off x="687525" y="4068843"/>
            <a:ext cx="51475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slides adapted from: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/genome/</a:t>
            </a:r>
            <a:r>
              <a:rPr lang="en-US" dirty="0" err="1"/>
              <a:t>bfx</a:t>
            </a:r>
            <a:r>
              <a:rPr lang="en-US" dirty="0"/>
              <a:t>-workshop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quinlan</a:t>
            </a:r>
            <a:r>
              <a:rPr lang="en-US" dirty="0"/>
              <a:t>-lab/applied-computational-genomics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3D168-29AA-C1A8-95D0-DD554C6D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901" y="4545896"/>
            <a:ext cx="889434" cy="303216"/>
          </a:xfrm>
          <a:prstGeom prst="rect">
            <a:avLst/>
          </a:prstGeom>
        </p:spPr>
      </p:pic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FE14E7B3-C1B2-4166-C2CF-0BC450C9AD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2625" y="1648259"/>
            <a:ext cx="8520600" cy="715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Chris Miller, Ph.D.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Washington University in St. Louis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7910"/>
            <a:ext cx="9143998" cy="448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 txBox="1"/>
          <p:nvPr/>
        </p:nvSpPr>
        <p:spPr>
          <a:xfrm>
            <a:off x="248725" y="4681500"/>
            <a:ext cx="889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https://www.ebi.ac.uk/sites/ebi.ac.uk/files/content.ebi.ac.uk/materials/2013/131021_HTS/introduction_to_chip_seq_data_and_analysis-b.gerle_.pdf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53138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much sequence coverage do we need?</a:t>
            </a:r>
            <a:endParaRPr dirty="0"/>
          </a:p>
        </p:txBody>
      </p:sp>
      <p:sp>
        <p:nvSpPr>
          <p:cNvPr id="304" name="Google Shape;304;p4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05" name="Google Shape;305;p44"/>
          <p:cNvPicPr preferRelativeResize="0"/>
          <p:nvPr/>
        </p:nvPicPr>
        <p:blipFill rotWithShape="1">
          <a:blip r:embed="rId3">
            <a:alphaModFix/>
          </a:blip>
          <a:srcRect t="14485" b="52365"/>
          <a:stretch/>
        </p:blipFill>
        <p:spPr>
          <a:xfrm>
            <a:off x="0" y="977951"/>
            <a:ext cx="9143998" cy="148766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 txBox="1"/>
          <p:nvPr/>
        </p:nvSpPr>
        <p:spPr>
          <a:xfrm>
            <a:off x="248725" y="4681500"/>
            <a:ext cx="889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https://www.ebi.ac.uk/sites/ebi.ac.uk/files/content.ebi.ac.uk/materials/2013/131021_HTS/introduction_to_chip_seq_data_and_analysis-b.gerle_.pdf</a:t>
            </a:r>
            <a:endParaRPr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B0517-7A61-68ED-9E21-6E1F486075FC}"/>
              </a:ext>
            </a:extLst>
          </p:cNvPr>
          <p:cNvSpPr txBox="1"/>
          <p:nvPr/>
        </p:nvSpPr>
        <p:spPr>
          <a:xfrm>
            <a:off x="3477985" y="2981271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For mammalian TFs, chromatin mods like enhancer-associated histone marks:</a:t>
            </a:r>
            <a:br>
              <a:rPr lang="en-US" dirty="0"/>
            </a:br>
            <a:endParaRPr lang="en-US" dirty="0"/>
          </a:p>
          <a:p>
            <a:pPr marL="285750" lvl="1" indent="-285750">
              <a:buFontTx/>
              <a:buChar char="-"/>
            </a:pPr>
            <a:r>
              <a:rPr lang="en-US" dirty="0"/>
              <a:t>have on the order of thousands of binding sites, 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20 million reads may be adequate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(4 million reads for worm and fly TFs). </a:t>
            </a:r>
          </a:p>
        </p:txBody>
      </p:sp>
    </p:spTree>
    <p:extLst>
      <p:ext uri="{BB962C8B-B14F-4D97-AF65-F5344CB8AC3E}">
        <p14:creationId xmlns:p14="http://schemas.microsoft.com/office/powerpoint/2010/main" val="21717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much sequence coverage do we need?</a:t>
            </a:r>
            <a:endParaRPr dirty="0"/>
          </a:p>
        </p:txBody>
      </p:sp>
      <p:pic>
        <p:nvPicPr>
          <p:cNvPr id="305" name="Google Shape;305;p44"/>
          <p:cNvPicPr preferRelativeResize="0"/>
          <p:nvPr/>
        </p:nvPicPr>
        <p:blipFill rotWithShape="1">
          <a:blip r:embed="rId3">
            <a:alphaModFix/>
          </a:blip>
          <a:srcRect t="48181"/>
          <a:stretch/>
        </p:blipFill>
        <p:spPr>
          <a:xfrm>
            <a:off x="0" y="2490107"/>
            <a:ext cx="9143998" cy="232548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 txBox="1"/>
          <p:nvPr/>
        </p:nvSpPr>
        <p:spPr>
          <a:xfrm>
            <a:off x="248725" y="4681500"/>
            <a:ext cx="889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https://www.ebi.ac.uk/sites/ebi.ac.uk/files/content.ebi.ac.uk/materials/2013/131021_HTS/introduction_to_chip_seq_data_and_analysis-b.gerle_.pdf</a:t>
            </a:r>
            <a:endParaRPr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89351-13E9-803E-962C-81BF2A3B0A7F}"/>
              </a:ext>
            </a:extLst>
          </p:cNvPr>
          <p:cNvSpPr txBox="1"/>
          <p:nvPr/>
        </p:nvSpPr>
        <p:spPr>
          <a:xfrm>
            <a:off x="3020786" y="1131545"/>
            <a:ext cx="55353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More binding sites (e.g., RNA Pol II) or broader factors, including most histone marks,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- require more reads, up to 60 million for mammalian </a:t>
            </a:r>
            <a:r>
              <a:rPr lang="en-US" dirty="0" err="1"/>
              <a:t>ChIP</a:t>
            </a:r>
            <a:r>
              <a:rPr lang="en-US" dirty="0"/>
              <a:t>-seq. </a:t>
            </a:r>
          </a:p>
        </p:txBody>
      </p:sp>
    </p:spTree>
    <p:extLst>
      <p:ext uri="{BB962C8B-B14F-4D97-AF65-F5344CB8AC3E}">
        <p14:creationId xmlns:p14="http://schemas.microsoft.com/office/powerpoint/2010/main" val="1522137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much sequence coverage do we need?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378F8E-0043-EA69-6595-43F4038B0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control samples should be sequenced significantly deeper than the </a:t>
            </a:r>
            <a:r>
              <a:rPr lang="en-US" dirty="0" err="1"/>
              <a:t>ChIP</a:t>
            </a:r>
            <a:r>
              <a:rPr lang="en-US" dirty="0"/>
              <a:t> ones in a TF experiment and in experiments involving diffused broad-domain chromatin data. This is to ensure sufficient coverage of a substantial portion of the genome and non-repetitive autosomal DNA regions. </a:t>
            </a:r>
          </a:p>
        </p:txBody>
      </p:sp>
      <p:sp>
        <p:nvSpPr>
          <p:cNvPr id="306" name="Google Shape;306;p44"/>
          <p:cNvSpPr txBox="1"/>
          <p:nvPr/>
        </p:nvSpPr>
        <p:spPr>
          <a:xfrm>
            <a:off x="248725" y="4681500"/>
            <a:ext cx="889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https://www.ebi.ac.uk/sites/ebi.ac.uk/files/content.ebi.ac.uk/materials/2013/131021_HTS/introduction_to_chip_seq_data_and_analysis-b.gerle_.pdf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418605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ChIP</a:t>
            </a:r>
            <a:r>
              <a:rPr lang="en-US" dirty="0"/>
              <a:t>-seq statistics</a:t>
            </a:r>
            <a:endParaRPr dirty="0"/>
          </a:p>
        </p:txBody>
      </p:sp>
      <p:sp>
        <p:nvSpPr>
          <p:cNvPr id="5" name="Google Shape;141;p22">
            <a:extLst>
              <a:ext uri="{FF2B5EF4-FFF2-40B4-BE49-F238E27FC236}">
                <a16:creationId xmlns:a16="http://schemas.microsoft.com/office/drawing/2014/main" id="{8F11C43F-939C-EF0B-D662-3926C3AD42F2}"/>
              </a:ext>
            </a:extLst>
          </p:cNvPr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2;p22">
            <a:extLst>
              <a:ext uri="{FF2B5EF4-FFF2-40B4-BE49-F238E27FC236}">
                <a16:creationId xmlns:a16="http://schemas.microsoft.com/office/drawing/2014/main" id="{AEB9FF12-E336-A587-5B33-37E17AFD380F}"/>
              </a:ext>
            </a:extLst>
          </p:cNvPr>
          <p:cNvSpPr txBox="1"/>
          <p:nvPr/>
        </p:nvSpPr>
        <p:spPr>
          <a:xfrm>
            <a:off x="299300" y="1096975"/>
            <a:ext cx="38757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Continuous variables: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Your exact height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Your dog's exact weight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The winning time in a race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Exact distance between stars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Your exact age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Time it takes a computer to complete a task.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" name="Google Shape;143;p22">
            <a:extLst>
              <a:ext uri="{FF2B5EF4-FFF2-40B4-BE49-F238E27FC236}">
                <a16:creationId xmlns:a16="http://schemas.microsoft.com/office/drawing/2014/main" id="{E11F88F3-A424-74A4-C798-654C3BA68A23}"/>
              </a:ext>
            </a:extLst>
          </p:cNvPr>
          <p:cNvSpPr txBox="1"/>
          <p:nvPr/>
        </p:nvSpPr>
        <p:spPr>
          <a:xfrm>
            <a:off x="4379675" y="1096975"/>
            <a:ext cx="4452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Discrete variables: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The number of lightbulbs that burnout in a warehouse in a given week.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The number of heads when flipping a coin 50 times.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The number of students in a class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The number of times you forget the attachment to an email on Fridays.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The number of green M&amp;Ms in a bag</a:t>
            </a: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en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The number of times a given base is sequenced.</a:t>
            </a:r>
            <a:endParaRPr sz="1800" b="1" u="sng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226339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546413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The Poisson distribution: </a:t>
            </a:r>
            <a:br>
              <a:rPr lang="en" sz="2600" dirty="0"/>
            </a:br>
            <a:r>
              <a:rPr lang="en" sz="1800" dirty="0"/>
              <a:t>discrete distribution to model coverage</a:t>
            </a:r>
            <a:endParaRPr sz="1800" b="1" dirty="0"/>
          </a:p>
        </p:txBody>
      </p:sp>
      <p:sp>
        <p:nvSpPr>
          <p:cNvPr id="149" name="Google Shape;149;p23"/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1045029" y="1151675"/>
            <a:ext cx="6091371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P(k discrete events) = </a:t>
            </a:r>
            <a:r>
              <a:rPr lang="e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λ</a:t>
            </a:r>
            <a:r>
              <a:rPr lang="en" sz="2800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k</a:t>
            </a:r>
            <a:r>
              <a:rPr lang="e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e</a:t>
            </a:r>
            <a:r>
              <a:rPr lang="en" sz="2800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k</a:t>
            </a:r>
            <a:r>
              <a:rPr lang="e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 / k!</a:t>
            </a:r>
            <a:br>
              <a:rPr lang="e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Where e is Euler's constant (2.718), and </a:t>
            </a:r>
            <a:r>
              <a:rPr lang="e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ƛ</a:t>
            </a: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 is the average number of occurrences of an event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607775" y="3513875"/>
            <a:ext cx="65286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Example: the "hundred year flood". Thus </a:t>
            </a:r>
            <a:r>
              <a:rPr lang="e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ƛ</a:t>
            </a:r>
            <a:r>
              <a:rPr lang="e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Economica"/>
                <a:ea typeface="Economica"/>
                <a:cs typeface="Economica"/>
                <a:sym typeface="Economica"/>
              </a:rPr>
              <a:t>=1 (1 catastrophic flood every 100 years 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133677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717150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Example: the "hundred year flood". </a:t>
            </a:r>
            <a:br>
              <a:rPr lang="en" dirty="0">
                <a:solidFill>
                  <a:srgbClr val="000000"/>
                </a:solidFill>
              </a:rPr>
            </a:br>
            <a:r>
              <a:rPr lang="en" sz="2400" dirty="0">
                <a:solidFill>
                  <a:srgbClr val="000000"/>
                </a:solidFill>
              </a:rPr>
              <a:t>Thus </a:t>
            </a:r>
            <a:r>
              <a:rPr lang="en" sz="2400" dirty="0" err="1">
                <a:solidFill>
                  <a:srgbClr val="000000"/>
                </a:solidFill>
              </a:rPr>
              <a:t>ƛ</a:t>
            </a:r>
            <a:r>
              <a:rPr lang="en" sz="2400" dirty="0">
                <a:solidFill>
                  <a:srgbClr val="000000"/>
                </a:solidFill>
              </a:rPr>
              <a:t>=1 (1 catastrophic flood every 100 years</a:t>
            </a:r>
            <a:endParaRPr sz="2400" b="1" dirty="0">
              <a:solidFill>
                <a:srgbClr val="000000"/>
              </a:solidFill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4" descr="Untitled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87200"/>
            <a:ext cx="5842849" cy="2365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Google Shape;159;p24"/>
          <p:cNvGraphicFramePr/>
          <p:nvPr/>
        </p:nvGraphicFramePr>
        <p:xfrm>
          <a:off x="6794151" y="1266284"/>
          <a:ext cx="1824450" cy="3407531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</a:tblPr>
              <a:tblGrid>
                <a:gridCol w="30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 b="1" i="1">
                          <a:highlight>
                            <a:srgbClr val="F8F9FA"/>
                          </a:highlight>
                        </a:rPr>
                        <a:t>k</a:t>
                      </a:r>
                      <a:endParaRPr sz="900" b="1" i="1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 b="1" dirty="0">
                          <a:highlight>
                            <a:srgbClr val="F8F9FA"/>
                          </a:highlight>
                        </a:rPr>
                        <a:t>P(</a:t>
                      </a:r>
                      <a:r>
                        <a:rPr lang="en" sz="900" b="1" i="1" dirty="0">
                          <a:highlight>
                            <a:srgbClr val="F8F9FA"/>
                          </a:highlight>
                        </a:rPr>
                        <a:t>k</a:t>
                      </a:r>
                      <a:r>
                        <a:rPr lang="en" sz="900" b="1" dirty="0">
                          <a:highlight>
                            <a:srgbClr val="F8F9FA"/>
                          </a:highlight>
                        </a:rPr>
                        <a:t> overflow floods in 100 years)</a:t>
                      </a:r>
                      <a:endParaRPr sz="900" b="1" dirty="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>
                          <a:highlight>
                            <a:srgbClr val="F8F9FA"/>
                          </a:highlight>
                        </a:rPr>
                        <a:t>0</a:t>
                      </a:r>
                      <a:endParaRPr sz="9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 dirty="0">
                          <a:highlight>
                            <a:srgbClr val="F8F9FA"/>
                          </a:highlight>
                        </a:rPr>
                        <a:t>0.368</a:t>
                      </a:r>
                      <a:endParaRPr sz="900" dirty="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>
                          <a:highlight>
                            <a:srgbClr val="F8F9FA"/>
                          </a:highlight>
                        </a:rPr>
                        <a:t>1</a:t>
                      </a:r>
                      <a:endParaRPr sz="9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 dirty="0">
                          <a:highlight>
                            <a:srgbClr val="F8F9FA"/>
                          </a:highlight>
                        </a:rPr>
                        <a:t>0.368</a:t>
                      </a:r>
                      <a:endParaRPr sz="900" dirty="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>
                          <a:highlight>
                            <a:srgbClr val="F8F9FA"/>
                          </a:highlight>
                        </a:rPr>
                        <a:t>2</a:t>
                      </a:r>
                      <a:endParaRPr sz="9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>
                          <a:highlight>
                            <a:srgbClr val="F8F9FA"/>
                          </a:highlight>
                        </a:rPr>
                        <a:t>0.184</a:t>
                      </a:r>
                      <a:endParaRPr sz="9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>
                          <a:highlight>
                            <a:srgbClr val="F8F9FA"/>
                          </a:highlight>
                        </a:rPr>
                        <a:t>3</a:t>
                      </a:r>
                      <a:endParaRPr sz="9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>
                          <a:highlight>
                            <a:srgbClr val="F8F9FA"/>
                          </a:highlight>
                        </a:rPr>
                        <a:t>0.061</a:t>
                      </a:r>
                      <a:endParaRPr sz="9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>
                          <a:highlight>
                            <a:srgbClr val="F8F9FA"/>
                          </a:highlight>
                        </a:rPr>
                        <a:t>4</a:t>
                      </a:r>
                      <a:endParaRPr sz="9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>
                          <a:highlight>
                            <a:srgbClr val="F8F9FA"/>
                          </a:highlight>
                        </a:rPr>
                        <a:t>0.015</a:t>
                      </a:r>
                      <a:endParaRPr sz="9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>
                          <a:highlight>
                            <a:srgbClr val="F8F9FA"/>
                          </a:highlight>
                        </a:rPr>
                        <a:t>5</a:t>
                      </a:r>
                      <a:endParaRPr sz="9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>
                          <a:highlight>
                            <a:srgbClr val="F8F9FA"/>
                          </a:highlight>
                        </a:rPr>
                        <a:t>0.003</a:t>
                      </a:r>
                      <a:endParaRPr sz="9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>
                          <a:highlight>
                            <a:srgbClr val="F8F9FA"/>
                          </a:highlight>
                        </a:rPr>
                        <a:t>6</a:t>
                      </a:r>
                      <a:endParaRPr sz="9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900" dirty="0">
                          <a:highlight>
                            <a:srgbClr val="F8F9FA"/>
                          </a:highlight>
                        </a:rPr>
                        <a:t>0.0005</a:t>
                      </a:r>
                      <a:endParaRPr sz="900" dirty="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0" name="Google Shape;160;p24"/>
          <p:cNvSpPr txBox="1"/>
          <p:nvPr/>
        </p:nvSpPr>
        <p:spPr>
          <a:xfrm>
            <a:off x="0" y="4994875"/>
            <a:ext cx="3000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https://en.wikipedia.org/wiki/Poisson_distribution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2167922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11700" y="459025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Example: expected number of goals in a World Cup game. </a:t>
            </a:r>
            <a:r>
              <a:rPr lang="en" sz="1800" dirty="0">
                <a:solidFill>
                  <a:srgbClr val="000000"/>
                </a:solidFill>
              </a:rPr>
              <a:t>Average number of goals is 2.5</a:t>
            </a:r>
            <a:endParaRPr sz="2000" b="1" dirty="0">
              <a:solidFill>
                <a:srgbClr val="000000"/>
              </a:solidFill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0" y="4994875"/>
            <a:ext cx="3000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conomica"/>
                <a:ea typeface="Economica"/>
                <a:cs typeface="Economica"/>
                <a:sym typeface="Economica"/>
              </a:rPr>
              <a:t>https://en.wikipedia.org/wiki/Poisson_distribution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8" name="Google Shape;168;p25" descr="Untitled 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15150"/>
            <a:ext cx="5793645" cy="2536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" name="Google Shape;169;p25"/>
          <p:cNvGraphicFramePr/>
          <p:nvPr/>
        </p:nvGraphicFramePr>
        <p:xfrm>
          <a:off x="6400800" y="706500"/>
          <a:ext cx="1800725" cy="393035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</a:tblPr>
              <a:tblGrid>
                <a:gridCol w="30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 b="1" i="1">
                          <a:highlight>
                            <a:srgbClr val="F8F9FA"/>
                          </a:highlight>
                        </a:rPr>
                        <a:t>k</a:t>
                      </a:r>
                      <a:endParaRPr sz="1000" b="1" i="1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 b="1">
                          <a:highlight>
                            <a:srgbClr val="F8F9FA"/>
                          </a:highlight>
                        </a:rPr>
                        <a:t>P(</a:t>
                      </a:r>
                      <a:r>
                        <a:rPr lang="en" sz="1000" b="1" i="1">
                          <a:highlight>
                            <a:srgbClr val="F8F9FA"/>
                          </a:highlight>
                        </a:rPr>
                        <a:t>k</a:t>
                      </a:r>
                      <a:r>
                        <a:rPr lang="en" sz="1000" b="1">
                          <a:highlight>
                            <a:srgbClr val="F8F9FA"/>
                          </a:highlight>
                        </a:rPr>
                        <a:t> goals in a World Cup soccer match)</a:t>
                      </a:r>
                      <a:endParaRPr sz="1000" b="1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0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0.082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1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 dirty="0">
                          <a:highlight>
                            <a:srgbClr val="F8F9FA"/>
                          </a:highlight>
                        </a:rPr>
                        <a:t>0.205</a:t>
                      </a:r>
                      <a:endParaRPr sz="1000" dirty="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2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0.257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3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0.213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4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0.133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5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0.067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highlight>
                            <a:srgbClr val="F8F9FA"/>
                          </a:highlight>
                        </a:rPr>
                        <a:t>6</a:t>
                      </a:r>
                      <a:endParaRPr sz="100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 dirty="0">
                          <a:highlight>
                            <a:srgbClr val="F8F9FA"/>
                          </a:highlight>
                        </a:rPr>
                        <a:t>0.028</a:t>
                      </a:r>
                      <a:endParaRPr sz="1000" dirty="0"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0" name="Google Shape;170;p25"/>
          <p:cNvSpPr txBox="1"/>
          <p:nvPr/>
        </p:nvSpPr>
        <p:spPr>
          <a:xfrm>
            <a:off x="457200" y="4058350"/>
            <a:ext cx="5559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Note that ƛ does not have to be a countable integer.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65424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311700" y="259950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Poisson distribution with different values of ƛ</a:t>
            </a:r>
            <a:endParaRPr sz="2600" b="1"/>
          </a:p>
        </p:txBody>
      </p:sp>
      <p:sp>
        <p:nvSpPr>
          <p:cNvPr id="179" name="Google Shape;179;p26"/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https://www.umass.edu/wsp/resources/poisson/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425" y="910950"/>
            <a:ext cx="5059800" cy="3741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0608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311700" y="447193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Ideally, sequencing coverage will follow a Poisson distribution. But...</a:t>
            </a:r>
            <a:endParaRPr sz="2600" b="1" dirty="0"/>
          </a:p>
        </p:txBody>
      </p:sp>
      <p:sp>
        <p:nvSpPr>
          <p:cNvPr id="187" name="Google Shape;187;p27"/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https://www.umass.edu/wsp/resources/poisson/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21150"/>
            <a:ext cx="7435050" cy="34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1967593" y="4280800"/>
            <a:ext cx="1625507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Poisson</a:t>
            </a:r>
            <a:endParaRPr dirty="0"/>
          </a:p>
        </p:txBody>
      </p:sp>
      <p:sp>
        <p:nvSpPr>
          <p:cNvPr id="191" name="Google Shape;191;p27"/>
          <p:cNvSpPr txBox="1"/>
          <p:nvPr/>
        </p:nvSpPr>
        <p:spPr>
          <a:xfrm>
            <a:off x="5762274" y="4422257"/>
            <a:ext cx="3093707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Not Poisson.</a:t>
            </a:r>
            <a:endParaRPr sz="24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Overly "dispersed"</a:t>
            </a:r>
            <a:endParaRPr sz="24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348322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ChIP-seq/ATAC-seq </a:t>
            </a:r>
            <a:endParaRPr/>
          </a:p>
        </p:txBody>
      </p:sp>
      <p:sp>
        <p:nvSpPr>
          <p:cNvPr id="278" name="Google Shape;278;p40"/>
          <p:cNvSpPr txBox="1">
            <a:spLocks noGrp="1"/>
          </p:cNvSpPr>
          <p:nvPr>
            <p:ph type="body" idx="1"/>
          </p:nvPr>
        </p:nvSpPr>
        <p:spPr>
          <a:xfrm>
            <a:off x="311700" y="1143875"/>
            <a:ext cx="8473200" cy="3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Alterations of DNA state or accessibility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Wrapped around histones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Bound by transcription factors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etc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425" y="50025"/>
            <a:ext cx="3634450" cy="49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289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311700" y="259950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Negative binomial fits sequencing coverage data much better. Ask Rafael Irizarry</a:t>
            </a:r>
            <a:endParaRPr sz="2600" b="1"/>
          </a:p>
        </p:txBody>
      </p:sp>
      <p:sp>
        <p:nvSpPr>
          <p:cNvPr id="197" name="Google Shape;197;p28"/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Economica"/>
                <a:ea typeface="Economica"/>
                <a:cs typeface="Economica"/>
                <a:sym typeface="Economica"/>
              </a:rPr>
              <a:t>https://</a:t>
            </a:r>
            <a:r>
              <a:rPr lang="en" sz="1200" dirty="0" err="1">
                <a:latin typeface="Economica"/>
                <a:ea typeface="Economica"/>
                <a:cs typeface="Economica"/>
                <a:sym typeface="Economica"/>
              </a:rPr>
              <a:t>www.umass.edu</a:t>
            </a:r>
            <a:r>
              <a:rPr lang="en" sz="1200" dirty="0">
                <a:latin typeface="Economica"/>
                <a:ea typeface="Economica"/>
                <a:cs typeface="Economica"/>
                <a:sym typeface="Economica"/>
              </a:rPr>
              <a:t>/</a:t>
            </a:r>
            <a:r>
              <a:rPr lang="en" sz="1200" dirty="0" err="1">
                <a:latin typeface="Economica"/>
                <a:ea typeface="Economica"/>
                <a:cs typeface="Economica"/>
                <a:sym typeface="Economica"/>
              </a:rPr>
              <a:t>wsp</a:t>
            </a:r>
            <a:r>
              <a:rPr lang="en" sz="1200" dirty="0">
                <a:latin typeface="Economica"/>
                <a:ea typeface="Economica"/>
                <a:cs typeface="Economica"/>
                <a:sym typeface="Economica"/>
              </a:rPr>
              <a:t>/resources/</a:t>
            </a:r>
            <a:r>
              <a:rPr lang="en" sz="1200" dirty="0" err="1">
                <a:latin typeface="Economica"/>
                <a:ea typeface="Economica"/>
                <a:cs typeface="Economica"/>
                <a:sym typeface="Economica"/>
              </a:rPr>
              <a:t>poisson</a:t>
            </a:r>
            <a:r>
              <a:rPr lang="en" sz="1200" dirty="0">
                <a:latin typeface="Economica"/>
                <a:ea typeface="Economica"/>
                <a:cs typeface="Economica"/>
                <a:sym typeface="Economica"/>
              </a:rPr>
              <a:t>/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99" name="Google Shape;199;p28" descr="HARPH525T114-G003900_100" title="HARPH525T114-G003900_10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768750"/>
            <a:ext cx="5482726" cy="411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608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11700" y="259950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Comparative </a:t>
            </a:r>
            <a:r>
              <a:rPr lang="en" sz="2600" dirty="0" err="1"/>
              <a:t>ChIP</a:t>
            </a:r>
            <a:r>
              <a:rPr lang="en" sz="2600" dirty="0"/>
              <a:t>-seq: scaling and normalizing</a:t>
            </a:r>
            <a:endParaRPr sz="2600" b="1" dirty="0"/>
          </a:p>
        </p:txBody>
      </p:sp>
      <p:sp>
        <p:nvSpPr>
          <p:cNvPr id="221" name="Google Shape;221;p31"/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t="24682"/>
          <a:stretch/>
        </p:blipFill>
        <p:spPr>
          <a:xfrm>
            <a:off x="484440" y="1520218"/>
            <a:ext cx="4927974" cy="262748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Nature Reviews Genetics 10, 669-680 (October 2009)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5592536" y="694475"/>
            <a:ext cx="3121239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Economica"/>
                <a:ea typeface="Economica"/>
                <a:cs typeface="Economica"/>
                <a:sym typeface="Economica"/>
              </a:rPr>
              <a:t>Sequencing depths from TF </a:t>
            </a:r>
            <a:r>
              <a:rPr lang="en" sz="2000" dirty="0" err="1">
                <a:solidFill>
                  <a:schemeClr val="tx1"/>
                </a:solidFill>
                <a:latin typeface="Economica"/>
                <a:ea typeface="Economica"/>
                <a:cs typeface="Economica"/>
                <a:sym typeface="Economica"/>
              </a:rPr>
              <a:t>ChIP</a:t>
            </a:r>
            <a:r>
              <a:rPr lang="en" sz="2000" dirty="0">
                <a:solidFill>
                  <a:schemeClr val="tx1"/>
                </a:solidFill>
                <a:latin typeface="Economica"/>
                <a:ea typeface="Economica"/>
                <a:cs typeface="Economica"/>
                <a:sym typeface="Economica"/>
              </a:rPr>
              <a:t> should be compared to control (input DNA) to get a sense of the noise.</a:t>
            </a:r>
            <a:endParaRPr sz="2000" dirty="0">
              <a:solidFill>
                <a:schemeClr val="tx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Economica"/>
                <a:ea typeface="Economica"/>
                <a:cs typeface="Economica"/>
                <a:sym typeface="Economica"/>
              </a:rPr>
              <a:t>When comparing to </a:t>
            </a:r>
            <a:r>
              <a:rPr lang="en" sz="2000" dirty="0" err="1">
                <a:solidFill>
                  <a:schemeClr val="tx1"/>
                </a:solidFill>
                <a:latin typeface="Economica"/>
                <a:ea typeface="Economica"/>
                <a:cs typeface="Economica"/>
                <a:sym typeface="Economica"/>
              </a:rPr>
              <a:t>ChIP</a:t>
            </a:r>
            <a:r>
              <a:rPr lang="en" sz="2000" dirty="0">
                <a:solidFill>
                  <a:schemeClr val="tx1"/>
                </a:solidFill>
                <a:latin typeface="Economica"/>
                <a:ea typeface="Economica"/>
                <a:cs typeface="Economica"/>
                <a:sym typeface="Economica"/>
              </a:rPr>
              <a:t>-seq experiments, you need to normalize the counts / peaks before doing so. </a:t>
            </a:r>
            <a:r>
              <a:rPr lang="en" sz="2000" b="1" dirty="0">
                <a:solidFill>
                  <a:schemeClr val="tx1"/>
                </a:solidFill>
                <a:latin typeface="Economica"/>
                <a:ea typeface="Economica"/>
                <a:cs typeface="Economica"/>
                <a:sym typeface="Economica"/>
              </a:rPr>
              <a:t>E.g., comparing experiments where one had 10 million reads and the other had 100 million reads.</a:t>
            </a:r>
            <a:endParaRPr sz="2000" b="1" dirty="0">
              <a:solidFill>
                <a:schemeClr val="tx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3505964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Peak-calling</a:t>
            </a: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568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MACS2, HOMER, SEACR, etc</a:t>
            </a:r>
            <a:endParaRPr/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675" y="544750"/>
            <a:ext cx="4773325" cy="3715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279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311700" y="259950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ChIP-seq peak callers</a:t>
            </a:r>
            <a:endParaRPr sz="4000" b="1"/>
          </a:p>
        </p:txBody>
      </p:sp>
      <p:sp>
        <p:nvSpPr>
          <p:cNvPr id="230" name="Google Shape;230;p32"/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2"/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http://journals.plos.org/ploscompbiol/article?id=10.1371/journal.pcbi.1003326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32" name="Google Shape;232;p32" descr="Untitled 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01" y="768750"/>
            <a:ext cx="4194099" cy="40855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4D4123-4519-B72B-5D83-4C8A44EAE619}"/>
              </a:ext>
            </a:extLst>
          </p:cNvPr>
          <p:cNvSpPr txBox="1"/>
          <p:nvPr/>
        </p:nvSpPr>
        <p:spPr>
          <a:xfrm>
            <a:off x="5059800" y="2503762"/>
            <a:ext cx="3340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MACS is probably the most widely used</a:t>
            </a:r>
          </a:p>
        </p:txBody>
      </p:sp>
    </p:spTree>
    <p:extLst>
      <p:ext uri="{BB962C8B-B14F-4D97-AF65-F5344CB8AC3E}">
        <p14:creationId xmlns:p14="http://schemas.microsoft.com/office/powerpoint/2010/main" val="1485448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311700" y="308575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Replicates, replicates, replicates</a:t>
            </a:r>
            <a:endParaRPr b="1" dirty="0"/>
          </a:p>
        </p:txBody>
      </p:sp>
      <p:sp>
        <p:nvSpPr>
          <p:cNvPr id="238" name="Google Shape;238;p33"/>
          <p:cNvSpPr/>
          <p:nvPr/>
        </p:nvSpPr>
        <p:spPr>
          <a:xfrm>
            <a:off x="3234307" y="1435025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http://www.nature.com/neuro/journal/v18/n5/full/nn.3995.html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3">
            <a:alphaModFix/>
          </a:blip>
          <a:srcRect t="25300"/>
          <a:stretch/>
        </p:blipFill>
        <p:spPr>
          <a:xfrm>
            <a:off x="527957" y="1025750"/>
            <a:ext cx="4742251" cy="28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586382" y="3967425"/>
            <a:ext cx="47421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(</a:t>
            </a: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b</a:t>
            </a: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) Scatterplots of pairwise </a:t>
            </a:r>
            <a:r>
              <a:rPr lang="en" sz="1000" dirty="0" err="1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Zic</a:t>
            </a: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 sz="1000" dirty="0" err="1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ChIP</a:t>
            </a: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-seq replicates with Pearson correlation (</a:t>
            </a:r>
            <a:r>
              <a:rPr lang="en" sz="1000" i="1" dirty="0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r</a:t>
            </a: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) displayed. </a:t>
            </a: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Note the correlations are much higher between biological replicates of the same developmental stage than between P7 and P60 cerebellum</a:t>
            </a: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F70CD-9985-4D2B-A62B-C3D42383EDE7}"/>
              </a:ext>
            </a:extLst>
          </p:cNvPr>
          <p:cNvSpPr txBox="1"/>
          <p:nvPr/>
        </p:nvSpPr>
        <p:spPr>
          <a:xfrm>
            <a:off x="5770093" y="1979720"/>
            <a:ext cx="306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Pearson Correlation is one metric indicative of overall reproducibility </a:t>
            </a:r>
          </a:p>
        </p:txBody>
      </p:sp>
    </p:spTree>
    <p:extLst>
      <p:ext uri="{BB962C8B-B14F-4D97-AF65-F5344CB8AC3E}">
        <p14:creationId xmlns:p14="http://schemas.microsoft.com/office/powerpoint/2010/main" val="1689435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D88-D0BB-D19D-CDDA-158F7BFA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Irreproducibility Discovery Rate (IDR)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9B4B61-050C-4EE4-D370-F7DBE0E4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867951"/>
            <a:ext cx="4962978" cy="4059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A9FD8-67BB-F7CD-93A4-FFDC4E0C1B6D}"/>
              </a:ext>
            </a:extLst>
          </p:cNvPr>
          <p:cNvSpPr txBox="1"/>
          <p:nvPr/>
        </p:nvSpPr>
        <p:spPr>
          <a:xfrm>
            <a:off x="5821136" y="1632857"/>
            <a:ext cx="325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Peaks that show up consistently among replicates are more likely to be real!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D76CF-1C91-3E73-19A2-F58A61AE633C}"/>
              </a:ext>
            </a:extLst>
          </p:cNvPr>
          <p:cNvSpPr txBox="1"/>
          <p:nvPr/>
        </p:nvSpPr>
        <p:spPr>
          <a:xfrm>
            <a:off x="5888253" y="4504974"/>
            <a:ext cx="3255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hbctraining</a:t>
            </a:r>
            <a:r>
              <a:rPr lang="en-US" sz="1100" dirty="0"/>
              <a:t>/Intro-to-</a:t>
            </a:r>
            <a:r>
              <a:rPr lang="en-US" sz="1100" dirty="0" err="1"/>
              <a:t>ChIPseq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895CB-F729-100D-911B-CFDFC0BBC7B8}"/>
              </a:ext>
            </a:extLst>
          </p:cNvPr>
          <p:cNvSpPr txBox="1"/>
          <p:nvPr/>
        </p:nvSpPr>
        <p:spPr>
          <a:xfrm>
            <a:off x="5918201" y="4027920"/>
            <a:ext cx="2571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Fantastic resource for learning </a:t>
            </a:r>
            <a:r>
              <a:rPr lang="en-US" dirty="0" err="1"/>
              <a:t>ChIP</a:t>
            </a:r>
            <a:r>
              <a:rPr lang="en-US" dirty="0"/>
              <a:t>-seq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67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</a:t>
            </a:r>
            <a:endParaRPr/>
          </a:p>
        </p:txBody>
      </p:sp>
      <p:sp>
        <p:nvSpPr>
          <p:cNvPr id="312" name="Google Shape;312;p45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25" y="1076275"/>
            <a:ext cx="7551964" cy="224389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 txBox="1"/>
          <p:nvPr/>
        </p:nvSpPr>
        <p:spPr>
          <a:xfrm>
            <a:off x="248725" y="4681500"/>
            <a:ext cx="889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https://www.ebi.ac.uk/sites/ebi.ac.uk/files/content.ebi.ac.uk/materials/2013/131021_HTS/introduction_to_chip_seq_data_and_analysis-b.gerle_.pdf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605804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734-57C7-4A00-C543-4511150E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785DF-C3CD-C84C-9310-B2ECE504C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580C2-D86F-3A7A-CD77-7C28A845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3" y="216425"/>
            <a:ext cx="8199665" cy="4381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0C2BD-2321-26B4-CFCD-FF15DEEFFB0F}"/>
              </a:ext>
            </a:extLst>
          </p:cNvPr>
          <p:cNvSpPr txBox="1"/>
          <p:nvPr/>
        </p:nvSpPr>
        <p:spPr>
          <a:xfrm>
            <a:off x="5130646" y="4779825"/>
            <a:ext cx="3701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www.ncbi.nlm.nih.gov</a:t>
            </a:r>
            <a:r>
              <a:rPr lang="en-US" sz="1100" dirty="0"/>
              <a:t>/</a:t>
            </a:r>
            <a:r>
              <a:rPr lang="en-US" sz="1100" dirty="0" err="1"/>
              <a:t>pmc</a:t>
            </a:r>
            <a:r>
              <a:rPr lang="en-US" sz="1100" dirty="0"/>
              <a:t>/articles/PMC5888983/</a:t>
            </a:r>
          </a:p>
        </p:txBody>
      </p:sp>
    </p:spTree>
    <p:extLst>
      <p:ext uri="{BB962C8B-B14F-4D97-AF65-F5344CB8AC3E}">
        <p14:creationId xmlns:p14="http://schemas.microsoft.com/office/powerpoint/2010/main" val="1496962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6D7A3-A4ED-C718-8146-9F3A3BAE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9" y="318766"/>
            <a:ext cx="6048278" cy="4505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137AA-8A1D-49D3-404D-06A67B72A8CE}"/>
              </a:ext>
            </a:extLst>
          </p:cNvPr>
          <p:cNvSpPr txBox="1"/>
          <p:nvPr/>
        </p:nvSpPr>
        <p:spPr>
          <a:xfrm>
            <a:off x="6347551" y="383721"/>
            <a:ext cx="2890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Genome Segmentation </a:t>
            </a:r>
          </a:p>
          <a:p>
            <a:r>
              <a:rPr lang="en-US" sz="2000" dirty="0"/>
              <a:t>with </a:t>
            </a:r>
            <a:r>
              <a:rPr lang="en-US" sz="2000" dirty="0" err="1"/>
              <a:t>ChromHMM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E6B1F-32DC-4487-AED8-23C72E45CE95}"/>
              </a:ext>
            </a:extLst>
          </p:cNvPr>
          <p:cNvSpPr txBox="1"/>
          <p:nvPr/>
        </p:nvSpPr>
        <p:spPr>
          <a:xfrm>
            <a:off x="6196696" y="3818163"/>
            <a:ext cx="2635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aware that segmentation may be tissue or cell-type specific!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8AE91-8102-07F9-405A-A71ACB04A08C}"/>
              </a:ext>
            </a:extLst>
          </p:cNvPr>
          <p:cNvSpPr txBox="1"/>
          <p:nvPr/>
        </p:nvSpPr>
        <p:spPr>
          <a:xfrm>
            <a:off x="5070022" y="4824733"/>
            <a:ext cx="3701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www.ncbi.nlm.nih.gov</a:t>
            </a:r>
            <a:r>
              <a:rPr lang="en-US" sz="1100" dirty="0"/>
              <a:t>/</a:t>
            </a:r>
            <a:r>
              <a:rPr lang="en-US" sz="1100" dirty="0" err="1"/>
              <a:t>pmc</a:t>
            </a:r>
            <a:r>
              <a:rPr lang="en-US" sz="1100" dirty="0"/>
              <a:t>/articles/PMC5888983/</a:t>
            </a:r>
          </a:p>
        </p:txBody>
      </p:sp>
    </p:spTree>
    <p:extLst>
      <p:ext uri="{BB962C8B-B14F-4D97-AF65-F5344CB8AC3E}">
        <p14:creationId xmlns:p14="http://schemas.microsoft.com/office/powerpoint/2010/main" val="3891261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311700" y="259950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Encyclopedia of DNA Elements Project</a:t>
            </a:r>
            <a:endParaRPr sz="2600" b="1"/>
          </a:p>
        </p:txBody>
      </p:sp>
      <p:sp>
        <p:nvSpPr>
          <p:cNvPr id="205" name="Google Shape;205;p29"/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https://www.encodeproject.org/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921150"/>
            <a:ext cx="5715000" cy="371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88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1E08A-B2A2-705C-12DB-C0E5DA97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105+  *-seq assays</a:t>
            </a:r>
          </a:p>
        </p:txBody>
      </p:sp>
      <p:pic>
        <p:nvPicPr>
          <p:cNvPr id="4" name="Google Shape;70;p14" descr="Untitled.png">
            <a:extLst>
              <a:ext uri="{FF2B5EF4-FFF2-40B4-BE49-F238E27FC236}">
                <a16:creationId xmlns:a16="http://schemas.microsoft.com/office/drawing/2014/main" id="{105EA734-C577-E7EE-6BD7-366526857E9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451" y="1299613"/>
            <a:ext cx="2701701" cy="353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1;p14" descr="Untitled.png">
            <a:extLst>
              <a:ext uri="{FF2B5EF4-FFF2-40B4-BE49-F238E27FC236}">
                <a16:creationId xmlns:a16="http://schemas.microsoft.com/office/drawing/2014/main" id="{5EAEB536-5261-FCCF-2895-D04BDC251D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00" y="1280750"/>
            <a:ext cx="2822823" cy="355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2;p14" descr="Untitled.png">
            <a:extLst>
              <a:ext uri="{FF2B5EF4-FFF2-40B4-BE49-F238E27FC236}">
                <a16:creationId xmlns:a16="http://schemas.microsoft.com/office/drawing/2014/main" id="{39749E5F-FBF7-F4C9-56C4-F4B3593596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525" y="962100"/>
            <a:ext cx="2047700" cy="39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60183-A958-3296-7554-B64EFCC0CCD9}"/>
              </a:ext>
            </a:extLst>
          </p:cNvPr>
          <p:cNvSpPr txBox="1"/>
          <p:nvPr/>
        </p:nvSpPr>
        <p:spPr>
          <a:xfrm>
            <a:off x="3453492" y="881049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Lior</a:t>
            </a:r>
            <a:r>
              <a:rPr lang="en-US" dirty="0"/>
              <a:t> </a:t>
            </a:r>
            <a:r>
              <a:rPr lang="en-US" dirty="0" err="1"/>
              <a:t>Pachter’s</a:t>
            </a:r>
            <a:r>
              <a:rPr lang="en-US" dirty="0"/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4156562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11700" y="259950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Roadmap Epigenomics Project</a:t>
            </a:r>
            <a:endParaRPr sz="2600" b="1"/>
          </a:p>
        </p:txBody>
      </p:sp>
      <p:sp>
        <p:nvSpPr>
          <p:cNvPr id="213" name="Google Shape;213;p30"/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http://commonfund.nih.gov/epigenomics/index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522" y="1362453"/>
            <a:ext cx="5246450" cy="292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29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687525" y="272950"/>
            <a:ext cx="7690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Bisulfite sequencing</a:t>
            </a:r>
            <a:endParaRPr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51C7C-55DB-5F73-E57F-246C5491CEAC}"/>
              </a:ext>
            </a:extLst>
          </p:cNvPr>
          <p:cNvSpPr txBox="1"/>
          <p:nvPr/>
        </p:nvSpPr>
        <p:spPr>
          <a:xfrm>
            <a:off x="687525" y="4068843"/>
            <a:ext cx="51475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slides adapted from: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/genome/</a:t>
            </a:r>
            <a:r>
              <a:rPr lang="en-US" dirty="0" err="1"/>
              <a:t>bfx</a:t>
            </a:r>
            <a:r>
              <a:rPr lang="en-US" dirty="0"/>
              <a:t>-workshop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quinlan</a:t>
            </a:r>
            <a:r>
              <a:rPr lang="en-US" dirty="0"/>
              <a:t>-lab/applied-computational-genomics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3D168-29AA-C1A8-95D0-DD554C6D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901" y="4545896"/>
            <a:ext cx="889434" cy="303216"/>
          </a:xfrm>
          <a:prstGeom prst="rect">
            <a:avLst/>
          </a:prstGeom>
        </p:spPr>
      </p:pic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FE14E7B3-C1B2-4166-C2CF-0BC450C9AD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2625" y="1648259"/>
            <a:ext cx="8520600" cy="715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Chris Miller, Ph.D.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Washington University in St. Louis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03621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Epigenetics</a:t>
            </a:r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325" y="89825"/>
            <a:ext cx="3634450" cy="49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5" y="4876925"/>
            <a:ext cx="3923975" cy="2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Methylation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439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Mostly happens at CpGs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About 25 million CpGs in </a:t>
            </a:r>
            <a:br>
              <a:rPr lang="en"/>
            </a:br>
            <a:r>
              <a:rPr lang="en"/>
              <a:t>human genome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650" y="216425"/>
            <a:ext cx="2918750" cy="14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149100" y="4637100"/>
            <a:ext cx="536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https://en.wikipedia.org/wiki/CpG_site#/media/File:CpG_vs_C-G_bp.svg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7000" y="2372341"/>
            <a:ext cx="5367000" cy="1864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 Methylation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439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CpG Islands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Length &gt;= 200 bp </a:t>
            </a:r>
            <a:br>
              <a:rPr lang="en"/>
            </a:br>
            <a:r>
              <a:rPr lang="en"/>
              <a:t>GC% &gt; 50%</a:t>
            </a:r>
            <a:br>
              <a:rPr lang="en"/>
            </a:br>
            <a:r>
              <a:rPr lang="en"/>
              <a:t>o/e CpG ratio &gt; 60%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Selective pressure/</a:t>
            </a:r>
            <a:br>
              <a:rPr lang="en"/>
            </a:br>
            <a:r>
              <a:rPr lang="en"/>
              <a:t>Evolutionary constraint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300" y="1921350"/>
            <a:ext cx="3971826" cy="29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49100" y="4637100"/>
            <a:ext cx="536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DOI: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10.1007/s00018-003-3088-6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Islands, shores, and shelves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149100" y="4637100"/>
            <a:ext cx="645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https://bioconductor.org/packages/release/bioc/vignettes/annotatr/inst/doc/annotatr-vignette.html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4075"/>
            <a:ext cx="8839200" cy="226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DNA methylation do?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9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short answer:  It depends!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X-chromosome inactivation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Silencing of transposable elements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Cellular differentiation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Cancer - hypo/hypermethylation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425" y="1198088"/>
            <a:ext cx="3958550" cy="362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MGMT and Temozolomide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43875"/>
            <a:ext cx="4519500" cy="3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TMZ is an alkylating agent - damages DNA, causes cell death</a:t>
            </a:r>
            <a:br>
              <a:rPr lang="en"/>
            </a:b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MGMT “cleans up” the damage </a:t>
            </a:r>
            <a:br>
              <a:rPr lang="en"/>
            </a:b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Methylation of the MGMT promoter is linked to better outcomes!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975" y="1408175"/>
            <a:ext cx="3923350" cy="19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Methylation Patterns</a:t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300" y="453925"/>
            <a:ext cx="3893075" cy="465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4425600" cy="3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Methyltransferases that act locally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Methylation Patterns</a:t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22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4425600" cy="3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Methyltransferases that act locally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Other alterations (or treatments) that act globally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600" y="636950"/>
            <a:ext cx="4027199" cy="413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ChIP-seq </a:t>
            </a:r>
            <a:endParaRPr/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50" y="921625"/>
            <a:ext cx="5988523" cy="404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083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Bisulfite sequencing</a:t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8431423" cy="38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92800" y="4760000"/>
            <a:ext cx="4872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https://en.wikipedia.org/wiki/File:Bisulfite_conversion.svg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Bisulfite sequencing</a:t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92800" y="4760000"/>
            <a:ext cx="551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https://en.wikipedia.org/wiki/File:Wiki_Bisulfite_sequencing_Figure_1_small.png</a:t>
            </a:r>
            <a:endParaRPr sz="10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50" y="831550"/>
            <a:ext cx="5269984" cy="366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Bisulfite sequencing</a:t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92800" y="4760000"/>
            <a:ext cx="905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BSMAP: whole genome bisulfite sequence MAPping program. BMC Bioinformatics 10:232</a:t>
            </a:r>
            <a:endParaRPr sz="800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875" y="941525"/>
            <a:ext cx="5526746" cy="36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Whole-genome Bisulfite Sequencing (WGBS)</a:t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351100" cy="3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Need a special aligner - has to expect many C &gt; T mismatches!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BSMAP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bismark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BWA-meth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biscuit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Methylation calling</a:t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351100" cy="3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Determine methylation fraction at each site in the genome</a:t>
            </a:r>
            <a:br>
              <a:rPr lang="en"/>
            </a:b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Count the Cs and Ts, taking strandedness into account</a:t>
            </a:r>
            <a:br>
              <a:rPr lang="en"/>
            </a:b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Some tools account for SNPs while doing this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77421"/>
          <a:stretch/>
        </p:blipFill>
        <p:spPr>
          <a:xfrm>
            <a:off x="4886450" y="3985550"/>
            <a:ext cx="3893075" cy="105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Methylation calling</a:t>
            </a: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351100" cy="3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Determine methylation fraction at each site in the genome</a:t>
            </a:r>
            <a:br>
              <a:rPr lang="en"/>
            </a:b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Count the Cs and Ts, taking strandedness into account</a:t>
            </a:r>
            <a:br>
              <a:rPr lang="en"/>
            </a:b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Some tools account for SNPs while doing this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Why isn’t every position 0%, 50% or 100%?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Methylation calling</a:t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351100" cy="3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Determine methylation fraction at each site in the genome</a:t>
            </a:r>
            <a:br>
              <a:rPr lang="en"/>
            </a:b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Count the Cs and Ts, taking strandedness into account</a:t>
            </a:r>
            <a:br>
              <a:rPr lang="en"/>
            </a:b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Some tools account for SNPs while doing this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Why isn’t every position 0%, 50% or 100%?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we’re sequencing a population of cells!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77421"/>
          <a:stretch/>
        </p:blipFill>
        <p:spPr>
          <a:xfrm>
            <a:off x="4886450" y="3985550"/>
            <a:ext cx="3893075" cy="10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Workflow/File formats</a:t>
            </a: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351100" cy="3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/>
              <a:t>Aligning:  FASTQ &gt; BAM/CRAM</a:t>
            </a:r>
            <a:br>
              <a:rPr lang="en" dirty="0"/>
            </a:b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/>
              <a:t>Pileup:  BAM/CRAM &gt; VCF  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dirty="0"/>
              <a:t>(entries for every site, allele frequencies)</a:t>
            </a:r>
            <a:br>
              <a:rPr lang="en" dirty="0"/>
            </a:b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/>
              <a:t>VCF &gt; </a:t>
            </a:r>
            <a:r>
              <a:rPr lang="en" dirty="0" err="1"/>
              <a:t>bedgraph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dirty="0"/>
              <a:t>chr, start, stop, </a:t>
            </a:r>
            <a:r>
              <a:rPr lang="en" dirty="0" err="1"/>
              <a:t>beta_value</a:t>
            </a:r>
            <a:r>
              <a:rPr lang="en" dirty="0"/>
              <a:t>  (methylation fraction)</a:t>
            </a:r>
            <a:br>
              <a:rPr lang="en" dirty="0"/>
            </a:b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 err="1"/>
              <a:t>bedgraph</a:t>
            </a:r>
            <a:r>
              <a:rPr lang="en" dirty="0"/>
              <a:t> &gt; bigwig  (for visualization in IGV)</a:t>
            </a:r>
            <a:br>
              <a:rPr lang="en" dirty="0"/>
            </a:b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dirty="0"/>
              <a:t>There are workflows for this!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IGV visualization</a:t>
            </a:r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t="9340" b="42612"/>
          <a:stretch/>
        </p:blipFill>
        <p:spPr>
          <a:xfrm>
            <a:off x="343438" y="1098388"/>
            <a:ext cx="8457124" cy="24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Differentially methylated regions </a:t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5272500" cy="3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Comparing two groups to find changes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Finding DMRs is a segmentation problem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We use a tool called metilene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838" y="407675"/>
            <a:ext cx="2378322" cy="40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313525" y="4855400"/>
            <a:ext cx="488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https://www.ncbi.nlm.nih.gov/pmc/articles/PMC4728377/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061B-A004-D3CC-DD12-BFABF9BB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transcription-factor binding locations</a:t>
            </a:r>
          </a:p>
        </p:txBody>
      </p:sp>
      <p:sp>
        <p:nvSpPr>
          <p:cNvPr id="4" name="Google Shape;88;p16">
            <a:extLst>
              <a:ext uri="{FF2B5EF4-FFF2-40B4-BE49-F238E27FC236}">
                <a16:creationId xmlns:a16="http://schemas.microsoft.com/office/drawing/2014/main" id="{3C68EC6E-98B3-EBBE-6524-43DFD9184187}"/>
              </a:ext>
            </a:extLst>
          </p:cNvPr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Economica"/>
                <a:ea typeface="Economica"/>
                <a:cs typeface="Economica"/>
                <a:sym typeface="Economica"/>
              </a:rPr>
              <a:t>http://</a:t>
            </a:r>
            <a:r>
              <a:rPr lang="en" sz="1200" dirty="0" err="1">
                <a:latin typeface="Economica"/>
                <a:ea typeface="Economica"/>
                <a:cs typeface="Economica"/>
                <a:sym typeface="Economica"/>
              </a:rPr>
              <a:t>journal.frontiersin.org</a:t>
            </a:r>
            <a:r>
              <a:rPr lang="en" sz="1200" dirty="0">
                <a:latin typeface="Economica"/>
                <a:ea typeface="Economica"/>
                <a:cs typeface="Economica"/>
                <a:sym typeface="Economica"/>
              </a:rPr>
              <a:t>/article/10.3389/fgene.2015.00188/full</a:t>
            </a:r>
            <a:endParaRPr sz="1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" name="Google Shape;90;p16">
            <a:extLst>
              <a:ext uri="{FF2B5EF4-FFF2-40B4-BE49-F238E27FC236}">
                <a16:creationId xmlns:a16="http://schemas.microsoft.com/office/drawing/2014/main" id="{86973273-CC8A-62C2-A8F1-1676EF401C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2399"/>
          <a:stretch/>
        </p:blipFill>
        <p:spPr>
          <a:xfrm>
            <a:off x="517071" y="1212342"/>
            <a:ext cx="7188394" cy="30085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1;p16">
            <a:extLst>
              <a:ext uri="{FF2B5EF4-FFF2-40B4-BE49-F238E27FC236}">
                <a16:creationId xmlns:a16="http://schemas.microsoft.com/office/drawing/2014/main" id="{A10D521D-4FAD-30E5-1220-14A5C16D73EB}"/>
              </a:ext>
            </a:extLst>
          </p:cNvPr>
          <p:cNvSpPr txBox="1"/>
          <p:nvPr/>
        </p:nvSpPr>
        <p:spPr>
          <a:xfrm>
            <a:off x="5329220" y="4272452"/>
            <a:ext cx="2728929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conomica"/>
                <a:ea typeface="Economica"/>
                <a:cs typeface="Economica"/>
                <a:sym typeface="Economica"/>
              </a:rPr>
              <a:t>NFR = nucleosome free region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conomica"/>
                <a:ea typeface="Economica"/>
                <a:cs typeface="Economica"/>
                <a:sym typeface="Economica"/>
              </a:rPr>
              <a:t>CRE = Cis regulatory element</a:t>
            </a:r>
            <a:endParaRPr dirty="0"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1305752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Differentially methylated regions </a:t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25" y="866325"/>
            <a:ext cx="3746401" cy="44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samples matters!</a:t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925" y="933075"/>
            <a:ext cx="5648436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</a:t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125" y="338950"/>
            <a:ext cx="6644200" cy="46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Canyon Plots</a:t>
            </a:r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275" y="381325"/>
            <a:ext cx="5909025" cy="4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DNMT3A deficiency</a:t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t="13269"/>
          <a:stretch/>
        </p:blipFill>
        <p:spPr>
          <a:xfrm>
            <a:off x="1485600" y="842400"/>
            <a:ext cx="6640623" cy="44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DNMT3A deficiency</a:t>
            </a:r>
            <a:endParaRPr/>
          </a:p>
        </p:txBody>
      </p:sp>
      <p:sp>
        <p:nvSpPr>
          <p:cNvPr id="257" name="Google Shape;257;p38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38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175" y="899150"/>
            <a:ext cx="4120871" cy="40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749700" cy="3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Mouse models (and human data)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Looking at context, effects, and reversibility</a:t>
            </a:r>
            <a:endParaRPr/>
          </a:p>
        </p:txBody>
      </p:sp>
      <p:sp>
        <p:nvSpPr>
          <p:cNvPr id="261" name="Google Shape;261;p38"/>
          <p:cNvSpPr txBox="1"/>
          <p:nvPr/>
        </p:nvSpPr>
        <p:spPr>
          <a:xfrm>
            <a:off x="432150" y="479607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https://www.pnas.org/content/117/6/3123.full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DNMT3A deficiency</a:t>
            </a:r>
            <a:endParaRPr/>
          </a:p>
        </p:txBody>
      </p:sp>
      <p:sp>
        <p:nvSpPr>
          <p:cNvPr id="267" name="Google Shape;267;p39"/>
          <p:cNvSpPr/>
          <p:nvPr/>
        </p:nvSpPr>
        <p:spPr>
          <a:xfrm>
            <a:off x="8871800" y="1358575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9"/>
          <p:cNvSpPr/>
          <p:nvPr/>
        </p:nvSpPr>
        <p:spPr>
          <a:xfrm>
            <a:off x="8736225" y="1969700"/>
            <a:ext cx="272100" cy="7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175" y="899150"/>
            <a:ext cx="4120871" cy="40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749700" cy="3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Mouse models (and human data)</a:t>
            </a:r>
            <a:br>
              <a:rPr lang="en"/>
            </a:b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Looking at context, effects, and reversibility</a:t>
            </a:r>
            <a:endParaRPr/>
          </a:p>
        </p:txBody>
      </p:sp>
      <p:sp>
        <p:nvSpPr>
          <p:cNvPr id="271" name="Google Shape;271;p39"/>
          <p:cNvSpPr txBox="1"/>
          <p:nvPr/>
        </p:nvSpPr>
        <p:spPr>
          <a:xfrm>
            <a:off x="432150" y="479607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https://www.pnas.org/content/117/6/3123.full</a:t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4">
            <a:alphaModFix/>
          </a:blip>
          <a:srcRect t="8391"/>
          <a:stretch/>
        </p:blipFill>
        <p:spPr>
          <a:xfrm>
            <a:off x="4840975" y="610125"/>
            <a:ext cx="2705451" cy="26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061B-A004-D3CC-DD12-BFABF9BB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histone modifications</a:t>
            </a:r>
          </a:p>
        </p:txBody>
      </p:sp>
      <p:sp>
        <p:nvSpPr>
          <p:cNvPr id="4" name="Google Shape;88;p16">
            <a:extLst>
              <a:ext uri="{FF2B5EF4-FFF2-40B4-BE49-F238E27FC236}">
                <a16:creationId xmlns:a16="http://schemas.microsoft.com/office/drawing/2014/main" id="{3C68EC6E-98B3-EBBE-6524-43DFD9184187}"/>
              </a:ext>
            </a:extLst>
          </p:cNvPr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http://journal.frontiersin.org/article/10.3389/fgene.2015.00188/full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Google Shape;91;p16">
            <a:extLst>
              <a:ext uri="{FF2B5EF4-FFF2-40B4-BE49-F238E27FC236}">
                <a16:creationId xmlns:a16="http://schemas.microsoft.com/office/drawing/2014/main" id="{A10D521D-4FAD-30E5-1220-14A5C16D73EB}"/>
              </a:ext>
            </a:extLst>
          </p:cNvPr>
          <p:cNvSpPr txBox="1"/>
          <p:nvPr/>
        </p:nvSpPr>
        <p:spPr>
          <a:xfrm>
            <a:off x="6602848" y="4404400"/>
            <a:ext cx="2728929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conomica"/>
                <a:ea typeface="Economica"/>
                <a:cs typeface="Economica"/>
                <a:sym typeface="Economica"/>
              </a:rPr>
              <a:t>NFR = nucleosome free region</a:t>
            </a:r>
            <a:endParaRPr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" name="Google Shape;99;p17">
            <a:extLst>
              <a:ext uri="{FF2B5EF4-FFF2-40B4-BE49-F238E27FC236}">
                <a16:creationId xmlns:a16="http://schemas.microsoft.com/office/drawing/2014/main" id="{893F6A23-6792-7408-BB45-B17CCB372D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5000" y="921150"/>
            <a:ext cx="4384411" cy="3854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5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ATAC-seq</a:t>
            </a:r>
            <a:br>
              <a:rPr lang="en" dirty="0"/>
            </a:br>
            <a:r>
              <a:rPr lang="en" sz="1600" dirty="0"/>
              <a:t>DNA accessibility</a:t>
            </a:r>
            <a:endParaRPr sz="1600" dirty="0"/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225" y="216425"/>
            <a:ext cx="6822549" cy="485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8D630-F050-B0AB-CCDA-4E765A1904DC}"/>
              </a:ext>
            </a:extLst>
          </p:cNvPr>
          <p:cNvSpPr txBox="1"/>
          <p:nvPr/>
        </p:nvSpPr>
        <p:spPr>
          <a:xfrm>
            <a:off x="0" y="4800117"/>
            <a:ext cx="3188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www.youtube.com</a:t>
            </a:r>
            <a:r>
              <a:rPr lang="en-US" sz="1050" dirty="0"/>
              <a:t>/</a:t>
            </a:r>
            <a:r>
              <a:rPr lang="en-US" sz="1050" dirty="0" err="1"/>
              <a:t>watch?v</a:t>
            </a:r>
            <a:r>
              <a:rPr lang="en-US" sz="1050" dirty="0"/>
              <a:t>=</a:t>
            </a:r>
            <a:r>
              <a:rPr lang="en-US" sz="1050" dirty="0" err="1"/>
              <a:t>OjFFPIENrWQ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4067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259950"/>
            <a:ext cx="8520600" cy="5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Examining 3-D DNA interactions in the nucleus</a:t>
            </a:r>
            <a:endParaRPr sz="2600" b="1" dirty="0"/>
          </a:p>
        </p:txBody>
      </p:sp>
      <p:sp>
        <p:nvSpPr>
          <p:cNvPr id="114" name="Google Shape;114;p19"/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Nature Reviews Genetics 2012 13:840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6287750" y="1467550"/>
            <a:ext cx="4425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0375" y="734425"/>
            <a:ext cx="3390300" cy="425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1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Peak-calling</a:t>
            </a:r>
            <a:endParaRPr dirty="0"/>
          </a:p>
        </p:txBody>
      </p:sp>
      <p:pic>
        <p:nvPicPr>
          <p:cNvPr id="4" name="Google Shape;123;p20">
            <a:extLst>
              <a:ext uri="{FF2B5EF4-FFF2-40B4-BE49-F238E27FC236}">
                <a16:creationId xmlns:a16="http://schemas.microsoft.com/office/drawing/2014/main" id="{0AADCEA5-2A59-42B0-F937-5A65EC79C4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4585"/>
          <a:stretch/>
        </p:blipFill>
        <p:spPr>
          <a:xfrm>
            <a:off x="311700" y="1041059"/>
            <a:ext cx="6180365" cy="36355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4;p20">
            <a:extLst>
              <a:ext uri="{FF2B5EF4-FFF2-40B4-BE49-F238E27FC236}">
                <a16:creationId xmlns:a16="http://schemas.microsoft.com/office/drawing/2014/main" id="{61CEE00A-CF08-5CF3-1648-4444622EF7D6}"/>
              </a:ext>
            </a:extLst>
          </p:cNvPr>
          <p:cNvSpPr txBox="1"/>
          <p:nvPr/>
        </p:nvSpPr>
        <p:spPr>
          <a:xfrm>
            <a:off x="0" y="4928500"/>
            <a:ext cx="50598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conomica"/>
                <a:ea typeface="Economica"/>
                <a:cs typeface="Economica"/>
                <a:sym typeface="Economica"/>
              </a:rPr>
              <a:t>Nature Reviews Genetics 10, 669-680 (October 2009)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7969F-E49A-6219-80E7-9E04A9DDCFA2}"/>
              </a:ext>
            </a:extLst>
          </p:cNvPr>
          <p:cNvSpPr txBox="1"/>
          <p:nvPr/>
        </p:nvSpPr>
        <p:spPr>
          <a:xfrm>
            <a:off x="6776929" y="1314451"/>
            <a:ext cx="205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" dirty="0" err="1"/>
              <a:t>undamentally</a:t>
            </a:r>
            <a:r>
              <a:rPr lang="en" dirty="0"/>
              <a:t> a </a:t>
            </a:r>
          </a:p>
          <a:p>
            <a:r>
              <a:rPr lang="en" dirty="0"/>
              <a:t>signal vs noise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9557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1876</Words>
  <Application>Microsoft Macintosh PowerPoint</Application>
  <PresentationFormat>On-screen Show (16:9)</PresentationFormat>
  <Paragraphs>237</Paragraphs>
  <Slides>56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Economica</vt:lpstr>
      <vt:lpstr>Simple Light</vt:lpstr>
      <vt:lpstr>ChIP-seq and ATAC-seq</vt:lpstr>
      <vt:lpstr>ChIP-seq/ATAC-seq </vt:lpstr>
      <vt:lpstr>105+  *-seq assays</vt:lpstr>
      <vt:lpstr>ChIP-seq </vt:lpstr>
      <vt:lpstr>Mapping transcription-factor binding locations</vt:lpstr>
      <vt:lpstr>Mapping histone modifications</vt:lpstr>
      <vt:lpstr>ATAC-seq DNA accessibility</vt:lpstr>
      <vt:lpstr>Examining 3-D DNA interactions in the nucleus</vt:lpstr>
      <vt:lpstr>Peak-calling</vt:lpstr>
      <vt:lpstr>PowerPoint Presentation</vt:lpstr>
      <vt:lpstr>How much sequence coverage do we need?</vt:lpstr>
      <vt:lpstr>How much sequence coverage do we need?</vt:lpstr>
      <vt:lpstr>How much sequence coverage do we need?</vt:lpstr>
      <vt:lpstr>ChIP-seq statistics</vt:lpstr>
      <vt:lpstr>The Poisson distribution:  discrete distribution to model coverage</vt:lpstr>
      <vt:lpstr>Example: the "hundred year flood".  Thus ƛ=1 (1 catastrophic flood every 100 years</vt:lpstr>
      <vt:lpstr>Example: expected number of goals in a World Cup game. Average number of goals is 2.5</vt:lpstr>
      <vt:lpstr>Poisson distribution with different values of ƛ</vt:lpstr>
      <vt:lpstr>Ideally, sequencing coverage will follow a Poisson distribution. But...</vt:lpstr>
      <vt:lpstr>Negative binomial fits sequencing coverage data much better. Ask Rafael Irizarry</vt:lpstr>
      <vt:lpstr>Comparative ChIP-seq: scaling and normalizing</vt:lpstr>
      <vt:lpstr>Peak-calling</vt:lpstr>
      <vt:lpstr>ChIP-seq peak callers</vt:lpstr>
      <vt:lpstr>Replicates, replicates, replicates</vt:lpstr>
      <vt:lpstr>Irreproducibility Discovery Rate (IDR)</vt:lpstr>
      <vt:lpstr>Interpretation</vt:lpstr>
      <vt:lpstr>PowerPoint Presentation</vt:lpstr>
      <vt:lpstr>PowerPoint Presentation</vt:lpstr>
      <vt:lpstr>The Encyclopedia of DNA Elements Project</vt:lpstr>
      <vt:lpstr>Roadmap Epigenomics Project</vt:lpstr>
      <vt:lpstr>Bisulfite sequencing</vt:lpstr>
      <vt:lpstr>Epigenetics</vt:lpstr>
      <vt:lpstr>DNA Methylation </vt:lpstr>
      <vt:lpstr>DNA Methylation </vt:lpstr>
      <vt:lpstr>Islands, shores, and shelves </vt:lpstr>
      <vt:lpstr>What does DNA methylation do?</vt:lpstr>
      <vt:lpstr>MGMT and Temozolomide </vt:lpstr>
      <vt:lpstr>Methylation Patterns</vt:lpstr>
      <vt:lpstr>Methylation Patterns</vt:lpstr>
      <vt:lpstr>Bisulfite sequencing</vt:lpstr>
      <vt:lpstr>Bisulfite sequencing</vt:lpstr>
      <vt:lpstr>Bisulfite sequencing</vt:lpstr>
      <vt:lpstr>Whole-genome Bisulfite Sequencing (WGBS)</vt:lpstr>
      <vt:lpstr>Methylation calling</vt:lpstr>
      <vt:lpstr>Methylation calling</vt:lpstr>
      <vt:lpstr>Methylation calling</vt:lpstr>
      <vt:lpstr>Workflow/File formats</vt:lpstr>
      <vt:lpstr>IGV visualization</vt:lpstr>
      <vt:lpstr>Differentially methylated regions </vt:lpstr>
      <vt:lpstr>Differentially methylated regions </vt:lpstr>
      <vt:lpstr>Number of samples matters!</vt:lpstr>
      <vt:lpstr>Heatmaps</vt:lpstr>
      <vt:lpstr>Canyon Plots</vt:lpstr>
      <vt:lpstr>DNMT3A deficiency</vt:lpstr>
      <vt:lpstr>DNMT3A deficiency</vt:lpstr>
      <vt:lpstr>DNMT3A deficiency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Workshop</dc:title>
  <cp:lastModifiedBy>Miller, Christopher</cp:lastModifiedBy>
  <cp:revision>5</cp:revision>
  <dcterms:modified xsi:type="dcterms:W3CDTF">2022-11-11T17:22:05Z</dcterms:modified>
</cp:coreProperties>
</file>